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DCBC6C4-66AE-4B22-9F7F-079704138DB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DCBC6C4-66AE-4B22-9F7F-079704138DB1}"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DCBC6C4-66AE-4B22-9F7F-079704138DB1}"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DCBC6C4-66AE-4B22-9F7F-079704138DB1}"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CBC6C4-66AE-4B22-9F7F-079704138DB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CBC6C4-66AE-4B22-9F7F-079704138DB1}"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8EA3CD-999B-4F62-A9BB-AE93BECB6F0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CBC6C4-66AE-4B22-9F7F-079704138DB1}"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8EA3CD-999B-4F62-A9BB-AE93BECB6F0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857255"/>
          </a:xfrm>
        </p:spPr>
        <p:txBody>
          <a:bodyPr>
            <a:normAutofit fontScale="90000"/>
          </a:bodyPr>
          <a:lstStyle/>
          <a:p>
            <a:r>
              <a:rPr lang="ar-IQ" sz="2700" b="1" dirty="0" smtClean="0"/>
              <a:t/>
            </a:r>
            <a:br>
              <a:rPr lang="ar-IQ" sz="2700" b="1" dirty="0" smtClean="0"/>
            </a:br>
            <a:r>
              <a:rPr lang="ar-IQ" sz="2700" b="1" dirty="0"/>
              <a:t/>
            </a:r>
            <a:br>
              <a:rPr lang="ar-IQ" sz="2700" b="1" dirty="0"/>
            </a:br>
            <a:r>
              <a:rPr lang="ar-SA" sz="2700" b="1" dirty="0" smtClean="0"/>
              <a:t>عنوان </a:t>
            </a:r>
            <a:r>
              <a:rPr lang="ar-SA" sz="2700" b="1" dirty="0"/>
              <a:t>البحث والصفحات البحثية </a:t>
            </a:r>
            <a:r>
              <a:rPr lang="ar-SA" sz="2700" b="1" dirty="0" smtClean="0"/>
              <a:t>الأولى</a:t>
            </a:r>
            <a:r>
              <a:rPr lang="en-US" sz="2700" dirty="0"/>
              <a:t/>
            </a:r>
            <a:br>
              <a:rPr lang="en-US" sz="2700" dirty="0"/>
            </a:br>
            <a:r>
              <a:rPr lang="ar-IQ" sz="2700" b="1" dirty="0"/>
              <a:t>المبحث الأول :عنوان البحث</a:t>
            </a:r>
            <a:r>
              <a:rPr lang="en-US" dirty="0"/>
              <a:t/>
            </a:r>
            <a:br>
              <a:rPr lang="en-US" dirty="0"/>
            </a:br>
            <a:endParaRPr lang="ar-IQ" dirty="0"/>
          </a:p>
        </p:txBody>
      </p:sp>
      <p:sp>
        <p:nvSpPr>
          <p:cNvPr id="3" name="عنوان فرعي 2"/>
          <p:cNvSpPr>
            <a:spLocks noGrp="1"/>
          </p:cNvSpPr>
          <p:nvPr>
            <p:ph type="subTitle" idx="1"/>
          </p:nvPr>
        </p:nvSpPr>
        <p:spPr>
          <a:xfrm>
            <a:off x="1000100" y="1500174"/>
            <a:ext cx="6772300" cy="4138626"/>
          </a:xfrm>
        </p:spPr>
        <p:txBody>
          <a:bodyPr>
            <a:normAutofit fontScale="70000" lnSpcReduction="20000"/>
          </a:bodyPr>
          <a:lstStyle/>
          <a:p>
            <a:pPr algn="just"/>
            <a:r>
              <a:rPr lang="ar-IQ" dirty="0"/>
              <a:t> </a:t>
            </a:r>
            <a:r>
              <a:rPr lang="ar-IQ" dirty="0">
                <a:solidFill>
                  <a:schemeClr val="tx1"/>
                </a:solidFill>
              </a:rPr>
              <a:t>وهو عنوان مشكلة البحث والذي يتضمن محتوى الموضوع بصورة تجذب انتباه القارئ في اختصار ووضوح وهو أول شيء يتطلع له القارئ</a:t>
            </a:r>
            <a:r>
              <a:rPr lang="ar-IQ" b="1" dirty="0">
                <a:solidFill>
                  <a:schemeClr val="tx1"/>
                </a:solidFill>
              </a:rPr>
              <a:t>.</a:t>
            </a:r>
            <a:endParaRPr lang="en-US" dirty="0">
              <a:solidFill>
                <a:schemeClr val="tx1"/>
              </a:solidFill>
            </a:endParaRPr>
          </a:p>
          <a:p>
            <a:pPr algn="just"/>
            <a:r>
              <a:rPr lang="ar-IQ" dirty="0">
                <a:solidFill>
                  <a:schemeClr val="tx1"/>
                </a:solidFill>
              </a:rPr>
              <a:t>وكما أن اختيار عنوان البحث يرتبط بجانبين (جانب موضوعي وجانب شكلي)</a:t>
            </a:r>
            <a:r>
              <a:rPr lang="ar-IQ" baseline="30000" dirty="0">
                <a:solidFill>
                  <a:schemeClr val="tx1"/>
                </a:solidFill>
                <a:hlinkClick r:id=""/>
              </a:rPr>
              <a:t>(1)</a:t>
            </a:r>
            <a:r>
              <a:rPr lang="ar-IQ" dirty="0">
                <a:solidFill>
                  <a:schemeClr val="tx1"/>
                </a:solidFill>
              </a:rPr>
              <a:t> الجانب الشكلي يتعلق باختيار الألفاظ(التركيب اللفظي) ،والأخطاء النحوية ، أما الجانب الموضوعي فيتعلق بمحتويات العنوان.</a:t>
            </a:r>
            <a:endParaRPr lang="en-US" dirty="0">
              <a:solidFill>
                <a:schemeClr val="tx1"/>
              </a:solidFill>
            </a:endParaRPr>
          </a:p>
          <a:p>
            <a:pPr algn="just"/>
            <a:r>
              <a:rPr lang="ar-IQ" dirty="0">
                <a:solidFill>
                  <a:schemeClr val="tx1"/>
                </a:solidFill>
              </a:rPr>
              <a:t>ويرى محمد عبد الفتاح حافظ </a:t>
            </a:r>
            <a:r>
              <a:rPr lang="ar-IQ" baseline="30000" dirty="0">
                <a:solidFill>
                  <a:schemeClr val="tx1"/>
                </a:solidFill>
                <a:hlinkClick r:id=""/>
              </a:rPr>
              <a:t>(2)</a:t>
            </a:r>
            <a:r>
              <a:rPr lang="ar-IQ" dirty="0">
                <a:solidFill>
                  <a:schemeClr val="tx1"/>
                </a:solidFill>
              </a:rPr>
              <a:t>(لابد أن يمر مرحلة العنوان بالبحث إلى مرحلتين الأولى مرحلة (العنوان المحدد) وفيه تكون الرؤية قد بدأت في الظهور أمام الباحث ، والثانية هي مرحلة (العنوان الأكثر تحديدا) وفيها نجد أن الباحث قد استطاع أن يلم بموضوعه الماما جيدا من كافة الجوانب.</a:t>
            </a:r>
            <a:endParaRPr lang="en-US" dirty="0">
              <a:solidFill>
                <a:schemeClr val="tx1"/>
              </a:solidFill>
            </a:endParaRPr>
          </a:p>
          <a:p>
            <a:pPr algn="just"/>
            <a:r>
              <a:rPr lang="ar-SA" baseline="30000" dirty="0">
                <a:solidFill>
                  <a:schemeClr val="tx1"/>
                </a:solidFill>
                <a:hlinkClick r:id=""/>
              </a:rPr>
              <a:t>(1)</a:t>
            </a:r>
            <a:r>
              <a:rPr lang="ar-SA" dirty="0">
                <a:solidFill>
                  <a:schemeClr val="tx1"/>
                </a:solidFill>
              </a:rPr>
              <a:t> محمد عبد الغني ،محسن احمد </a:t>
            </a:r>
            <a:r>
              <a:rPr lang="ar-SA" dirty="0" err="1">
                <a:solidFill>
                  <a:schemeClr val="tx1"/>
                </a:solidFill>
              </a:rPr>
              <a:t>الخضيري</a:t>
            </a:r>
            <a:r>
              <a:rPr lang="ar-SA" dirty="0">
                <a:solidFill>
                  <a:schemeClr val="tx1"/>
                </a:solidFill>
              </a:rPr>
              <a:t> .</a:t>
            </a:r>
            <a:r>
              <a:rPr lang="ar-SA" b="1" dirty="0">
                <a:solidFill>
                  <a:schemeClr val="tx1"/>
                </a:solidFill>
              </a:rPr>
              <a:t>الأسس العلمية لكتابة رسائل الماجستير والدكتوراه</a:t>
            </a:r>
            <a:r>
              <a:rPr lang="ar-SA" dirty="0">
                <a:solidFill>
                  <a:schemeClr val="tx1"/>
                </a:solidFill>
              </a:rPr>
              <a:t>: مكتبة </a:t>
            </a:r>
            <a:r>
              <a:rPr lang="ar-SA" dirty="0" err="1">
                <a:solidFill>
                  <a:schemeClr val="tx1"/>
                </a:solidFill>
              </a:rPr>
              <a:t>الانجلو</a:t>
            </a:r>
            <a:r>
              <a:rPr lang="ar-SA" dirty="0">
                <a:solidFill>
                  <a:schemeClr val="tx1"/>
                </a:solidFill>
              </a:rPr>
              <a:t> المصرية ، القاهرة ،1992، ص29.</a:t>
            </a:r>
            <a:endParaRPr lang="en-US" dirty="0">
              <a:solidFill>
                <a:schemeClr val="tx1"/>
              </a:solidFill>
            </a:endParaRPr>
          </a:p>
          <a:p>
            <a:pPr algn="just"/>
            <a:r>
              <a:rPr lang="ar-SA" baseline="30000" dirty="0">
                <a:solidFill>
                  <a:schemeClr val="tx1"/>
                </a:solidFill>
                <a:hlinkClick r:id=""/>
              </a:rPr>
              <a:t>(2)</a:t>
            </a:r>
            <a:r>
              <a:rPr lang="ar-SA" dirty="0">
                <a:solidFill>
                  <a:schemeClr val="tx1"/>
                </a:solidFill>
              </a:rPr>
              <a:t> محمد عبد الفتاح حافظ الصيرفي. </a:t>
            </a:r>
            <a:r>
              <a:rPr lang="ar-SA" b="1" dirty="0">
                <a:solidFill>
                  <a:schemeClr val="tx1"/>
                </a:solidFill>
              </a:rPr>
              <a:t>البحث العلمي (الدليل التطبيقي للباحثين):</a:t>
            </a:r>
            <a:r>
              <a:rPr lang="ar-SA" dirty="0">
                <a:solidFill>
                  <a:schemeClr val="tx1"/>
                </a:solidFill>
              </a:rPr>
              <a:t> دار وائل للنشر،عمان ، ط1،2002،ص2.</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77500" lnSpcReduction="20000"/>
          </a:bodyPr>
          <a:lstStyle/>
          <a:p>
            <a:pPr lvl="0"/>
            <a:r>
              <a:rPr lang="ar-IQ" b="1" dirty="0"/>
              <a:t>شروط كتابة عنوان البحث</a:t>
            </a:r>
            <a:endParaRPr lang="en-US" dirty="0"/>
          </a:p>
          <a:p>
            <a:pPr lvl="0"/>
            <a:r>
              <a:rPr lang="ar-IQ" dirty="0"/>
              <a:t>أن يكون مبتكرا  دقيقا مختصرا وواضحا.</a:t>
            </a:r>
            <a:endParaRPr lang="en-US" dirty="0"/>
          </a:p>
          <a:p>
            <a:pPr lvl="0"/>
            <a:r>
              <a:rPr lang="ar-IQ" dirty="0"/>
              <a:t>يحتوي على مصطلحات خاصة بإجراءات البحث.</a:t>
            </a:r>
            <a:endParaRPr lang="en-US" dirty="0"/>
          </a:p>
          <a:p>
            <a:pPr lvl="0"/>
            <a:r>
              <a:rPr lang="ar-IQ" dirty="0"/>
              <a:t>ينوه على العينة المستخدمة</a:t>
            </a:r>
            <a:endParaRPr lang="en-US" dirty="0"/>
          </a:p>
          <a:p>
            <a:pPr lvl="0"/>
            <a:r>
              <a:rPr lang="ar-IQ" dirty="0"/>
              <a:t>يتم ترتيب المصطلحات في العنوان وفقا لتسلسل إجراءات البحث.</a:t>
            </a:r>
            <a:endParaRPr lang="en-US" dirty="0"/>
          </a:p>
          <a:p>
            <a:pPr lvl="0"/>
            <a:r>
              <a:rPr lang="ar-IQ" dirty="0"/>
              <a:t>يوضح طريقة المعالجة الإحصائية للنتائج.</a:t>
            </a:r>
            <a:endParaRPr lang="en-US" dirty="0"/>
          </a:p>
          <a:p>
            <a:pPr lvl="0"/>
            <a:r>
              <a:rPr lang="ar-IQ" dirty="0"/>
              <a:t>ينوه على منهج البحث المستخدم (وصفي ،تجريبي ، تاريخي ... الخ)</a:t>
            </a:r>
            <a:r>
              <a:rPr lang="ar-SA" dirty="0"/>
              <a:t>.</a:t>
            </a:r>
            <a:endParaRPr lang="en-US" dirty="0"/>
          </a:p>
          <a:p>
            <a:pPr lvl="0"/>
            <a:r>
              <a:rPr lang="ar-IQ" dirty="0"/>
              <a:t>يحتوي على التخصصين النظري والعملي.</a:t>
            </a:r>
            <a:endParaRPr lang="en-US" dirty="0"/>
          </a:p>
          <a:p>
            <a:r>
              <a:rPr lang="en-US" dirty="0"/>
              <a:t> </a:t>
            </a:r>
          </a:p>
          <a:p>
            <a:r>
              <a:rPr lang="en-US" dirty="0"/>
              <a:t> </a:t>
            </a:r>
          </a:p>
          <a:p>
            <a:r>
              <a:rPr lang="ar-SA" dirty="0"/>
              <a:t>ويفضل على الباحث أن يكتب جميع المصطلحات ثم يقوم لاحقا بربط المصطلحات ويعرض عنوان بحثه على الأساتذة من هم ذوي الكفاءة العالية وأصحاب خبرة وذوي التخصص الدقيق لكي يتعرف على مقترحاتهم ومناقشة مضمونه والتعرف على أبعاده وهذا يرفع من ثقة الباحث في عنوان بحثه وتكشف له بعض الغموض الغير واضحة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000792"/>
          </a:xfrm>
        </p:spPr>
        <p:txBody>
          <a:bodyPr>
            <a:normAutofit fontScale="70000" lnSpcReduction="20000"/>
          </a:bodyPr>
          <a:lstStyle/>
          <a:p>
            <a:pPr lvl="0"/>
            <a:r>
              <a:rPr lang="ar-SA" b="1" dirty="0"/>
              <a:t>آلية وضع عنوان البحث:</a:t>
            </a:r>
            <a:endParaRPr lang="en-US" dirty="0"/>
          </a:p>
          <a:p>
            <a:r>
              <a:rPr lang="ar-SA" dirty="0"/>
              <a:t>فمثلا أن الباحث سيقدم بتعليم فعالية ، ويتبع أسلوبين مختلفين ،الفعالية هي رمي القرص :</a:t>
            </a:r>
            <a:endParaRPr lang="en-US" dirty="0"/>
          </a:p>
          <a:p>
            <a:r>
              <a:rPr lang="ar-SA" dirty="0"/>
              <a:t>المصطلحات هي : ( تعلم ، أسلوب أمري ، أسلوب تبادلي ، رمي القرص ، الانجاز).</a:t>
            </a:r>
            <a:endParaRPr lang="en-US" dirty="0"/>
          </a:p>
          <a:p>
            <a:r>
              <a:rPr lang="ar-SA" dirty="0"/>
              <a:t>محتويات العنوان :</a:t>
            </a:r>
            <a:endParaRPr lang="en-US" dirty="0"/>
          </a:p>
          <a:p>
            <a:pPr lvl="0"/>
            <a:r>
              <a:rPr lang="ar-SA" dirty="0"/>
              <a:t>التخصص النظري : تعلم حركي</a:t>
            </a:r>
            <a:endParaRPr lang="en-US" dirty="0"/>
          </a:p>
          <a:p>
            <a:pPr lvl="0"/>
            <a:r>
              <a:rPr lang="ar-SA" dirty="0"/>
              <a:t>التخصص العملي : رمي القرص:</a:t>
            </a:r>
            <a:endParaRPr lang="en-US" dirty="0"/>
          </a:p>
          <a:p>
            <a:pPr lvl="0"/>
            <a:r>
              <a:rPr lang="ar-SA" dirty="0"/>
              <a:t>الأسلوب أو الطريقة ( الأسلوب </a:t>
            </a:r>
            <a:r>
              <a:rPr lang="ar-SA" dirty="0" err="1"/>
              <a:t>الامري</a:t>
            </a:r>
            <a:r>
              <a:rPr lang="ar-SA" dirty="0"/>
              <a:t>)  .....  المتغير المستقل </a:t>
            </a:r>
            <a:endParaRPr lang="en-US" dirty="0"/>
          </a:p>
          <a:p>
            <a:pPr lvl="0"/>
            <a:r>
              <a:rPr lang="ar-SA" dirty="0"/>
              <a:t>المتغيرات التي يتم قياسها: (أداء </a:t>
            </a:r>
            <a:r>
              <a:rPr lang="ar-SA" dirty="0" err="1"/>
              <a:t>مهاري</a:t>
            </a:r>
            <a:r>
              <a:rPr lang="ar-SA" dirty="0"/>
              <a:t> ، انجاز)....... المتغير التابع</a:t>
            </a:r>
            <a:endParaRPr lang="en-US" dirty="0"/>
          </a:p>
          <a:p>
            <a:pPr lvl="0"/>
            <a:r>
              <a:rPr lang="ar-SA" dirty="0"/>
              <a:t>كلمات الربط : تأثير ، اثر، علاقة.</a:t>
            </a:r>
            <a:endParaRPr lang="en-US" dirty="0"/>
          </a:p>
          <a:p>
            <a:r>
              <a:rPr lang="ar-SA" dirty="0"/>
              <a:t>العنوان المقترح </a:t>
            </a:r>
            <a:r>
              <a:rPr lang="ar-SA" b="1" dirty="0"/>
              <a:t>(( تأثير الأسلوب </a:t>
            </a:r>
            <a:r>
              <a:rPr lang="ar-SA" b="1" dirty="0" err="1"/>
              <a:t>الامري</a:t>
            </a:r>
            <a:r>
              <a:rPr lang="ar-SA" b="1" dirty="0"/>
              <a:t> في تنمية الأداء </a:t>
            </a:r>
            <a:r>
              <a:rPr lang="ar-SA" b="1" dirty="0" err="1"/>
              <a:t>المهاري</a:t>
            </a:r>
            <a:r>
              <a:rPr lang="ar-SA" b="1" dirty="0"/>
              <a:t> والانجاز للاعبي رمي القرص</a:t>
            </a:r>
            <a:r>
              <a:rPr lang="ar-SA" dirty="0"/>
              <a:t> ))</a:t>
            </a:r>
            <a:endParaRPr lang="en-US" dirty="0"/>
          </a:p>
          <a:p>
            <a:r>
              <a:rPr lang="ar-SA" dirty="0"/>
              <a:t> </a:t>
            </a:r>
            <a:endParaRPr lang="en-US" dirty="0"/>
          </a:p>
          <a:p>
            <a:r>
              <a:rPr lang="ar-SA" dirty="0"/>
              <a:t>ومن الأمثلة لعنوان رسالة ماجستير في العراق هي :</a:t>
            </a:r>
            <a:endParaRPr lang="en-US" dirty="0"/>
          </a:p>
          <a:p>
            <a:r>
              <a:rPr lang="ar-SA" b="1" dirty="0"/>
              <a:t>(تأثير التمرينات التوافقية والإدراكية في تطوير مستوى الأداء لبعض مهارات سلاح الشيش)</a:t>
            </a:r>
            <a:r>
              <a:rPr lang="ar-SA" b="1" baseline="30000" dirty="0">
                <a:hlinkClick r:id=""/>
              </a:rPr>
              <a:t>(1)</a:t>
            </a:r>
            <a:endParaRPr lang="en-US" dirty="0"/>
          </a:p>
          <a:p>
            <a:r>
              <a:rPr lang="ar-SA" baseline="30000" dirty="0">
                <a:hlinkClick r:id=""/>
              </a:rPr>
              <a:t>(1)</a:t>
            </a:r>
            <a:r>
              <a:rPr lang="ar-SA" dirty="0"/>
              <a:t> رجاء حسن إسماعيل ألمشايخي. تأثير التمرينات التوافقية والإدراكية في تطوير مستوى الأداء لبعض مهارات سلاح الشيش: رسالة ماجستير ، جامعة بغداد ، 2009.</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r>
              <a:rPr lang="ar-IQ" b="1" dirty="0"/>
              <a:t>المبحث الثاني :الآية القرآنية أو قول مشهور أو شعر</a:t>
            </a:r>
            <a:r>
              <a:rPr lang="ar-IQ" dirty="0"/>
              <a:t>:</a:t>
            </a:r>
            <a:endParaRPr lang="en-US" dirty="0"/>
          </a:p>
          <a:p>
            <a:r>
              <a:rPr lang="ar-IQ" dirty="0"/>
              <a:t> وهذا يترك للباحث اختياره .</a:t>
            </a:r>
            <a:endParaRPr lang="en-US" dirty="0"/>
          </a:p>
          <a:p>
            <a:r>
              <a:rPr lang="en-US" dirty="0"/>
              <a:t> </a:t>
            </a:r>
          </a:p>
          <a:p>
            <a:r>
              <a:rPr lang="ar-IQ" b="1" dirty="0"/>
              <a:t>المبحث الثالث :الإهداء</a:t>
            </a:r>
            <a:r>
              <a:rPr lang="ar-IQ" dirty="0"/>
              <a:t>:</a:t>
            </a:r>
            <a:endParaRPr lang="en-US" dirty="0"/>
          </a:p>
          <a:p>
            <a:r>
              <a:rPr lang="ar-IQ" dirty="0"/>
              <a:t>كذلك يترك للباحث اختياره وهو غير ملزم في كتابته.</a:t>
            </a:r>
            <a:endParaRPr lang="en-US" dirty="0"/>
          </a:p>
          <a:p>
            <a:r>
              <a:rPr lang="en-US" dirty="0"/>
              <a:t> </a:t>
            </a:r>
          </a:p>
          <a:p>
            <a:r>
              <a:rPr lang="ar-IQ" b="1" dirty="0"/>
              <a:t>المبحث الرابع :الشكر والتقدير</a:t>
            </a:r>
            <a:r>
              <a:rPr lang="ar-IQ" dirty="0"/>
              <a:t>:</a:t>
            </a:r>
            <a:endParaRPr lang="en-US" dirty="0"/>
          </a:p>
          <a:p>
            <a:r>
              <a:rPr lang="ar-IQ" dirty="0"/>
              <a:t>يترك للباحث حرية الكتابة أو عدم الكتابة ولكن لابد من وجود سياق تربوي في كتابته بحيث يكون متسلسل في تعبيره للشكر </a:t>
            </a:r>
            <a:r>
              <a:rPr lang="ar-IQ" dirty="0" err="1"/>
              <a:t>ابتداءا</a:t>
            </a:r>
            <a:r>
              <a:rPr lang="ar-IQ" dirty="0"/>
              <a:t>" إلى الله عز وجل الذي وهبة النعمة والصحة والعقل لانجاز هذا البحث ومن ثم الكلية والمشرفين وأساتذته الذين لهم الفضل في تعليمه وعينة البحث والمساعدين له الشكر والتقدير.</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r>
              <a:rPr lang="ar-IQ" b="1" dirty="0"/>
              <a:t>المبحث الخامس : مستخلص البحث.</a:t>
            </a:r>
            <a:endParaRPr lang="en-US" dirty="0"/>
          </a:p>
          <a:p>
            <a:r>
              <a:rPr lang="ar-IQ" dirty="0"/>
              <a:t>يتطلب من الباحث كتابة البحث بشكل ملخص في صفحة أو صفحتين في الأغلب وبما لا يتجاوز 250 كلمة ويشمل الملخص </a:t>
            </a:r>
            <a:r>
              <a:rPr lang="ar-IQ" dirty="0" err="1"/>
              <a:t>مايلي</a:t>
            </a:r>
            <a:r>
              <a:rPr lang="ar-IQ" dirty="0"/>
              <a:t>:</a:t>
            </a:r>
            <a:endParaRPr lang="en-US" dirty="0"/>
          </a:p>
          <a:p>
            <a:pPr lvl="0"/>
            <a:r>
              <a:rPr lang="ar-IQ" dirty="0"/>
              <a:t>عنوان البحث واسم الباحث والمشرف.</a:t>
            </a:r>
            <a:endParaRPr lang="en-US" dirty="0"/>
          </a:p>
          <a:p>
            <a:pPr lvl="0"/>
            <a:r>
              <a:rPr lang="ar-IQ" dirty="0"/>
              <a:t>مقدمة وأهمية مشكلة البحث بشكل ملخص جدا.</a:t>
            </a:r>
            <a:endParaRPr lang="en-US" dirty="0"/>
          </a:p>
          <a:p>
            <a:pPr lvl="0"/>
            <a:r>
              <a:rPr lang="ar-IQ" dirty="0"/>
              <a:t>أهداف البحث .</a:t>
            </a:r>
            <a:endParaRPr lang="en-US" dirty="0"/>
          </a:p>
          <a:p>
            <a:pPr lvl="0"/>
            <a:r>
              <a:rPr lang="ar-IQ" dirty="0"/>
              <a:t>فروض البحث أن وجدت.</a:t>
            </a:r>
            <a:endParaRPr lang="en-US" dirty="0"/>
          </a:p>
          <a:p>
            <a:pPr lvl="0"/>
            <a:r>
              <a:rPr lang="ar-IQ" dirty="0"/>
              <a:t>عينة البحث .</a:t>
            </a:r>
            <a:endParaRPr lang="en-US" dirty="0"/>
          </a:p>
          <a:p>
            <a:pPr lvl="0"/>
            <a:r>
              <a:rPr lang="ar-IQ" dirty="0"/>
              <a:t>الإجراءات بشكل ملخص</a:t>
            </a:r>
            <a:endParaRPr lang="en-US" dirty="0"/>
          </a:p>
          <a:p>
            <a:pPr lvl="0"/>
            <a:r>
              <a:rPr lang="ar-IQ" dirty="0"/>
              <a:t>أهم الاستنتاجات .</a:t>
            </a:r>
            <a:endParaRPr lang="en-US" dirty="0"/>
          </a:p>
          <a:p>
            <a:pPr lvl="0"/>
            <a:r>
              <a:rPr lang="ar-IQ" dirty="0"/>
              <a:t>أهم التوصيات.</a:t>
            </a:r>
            <a:endParaRPr lang="en-US" dirty="0"/>
          </a:p>
          <a:p>
            <a:pPr lvl="0"/>
            <a:r>
              <a:rPr lang="ar-IQ" dirty="0"/>
              <a:t>الكلمات ألمفتاحيه: بفضل أن لا تزيد على (8) كلمات وتفصل بين كلمة وأخرى فاصلة وقد تكون الكلمة ألمفتاحيه مركبة ، وتعتمد على الكلمات ألمفتاحيه في فهرسة الرسالة أو الأطروحة أو البحث ومثال عليها :</a:t>
            </a:r>
            <a:endParaRPr lang="en-US" dirty="0"/>
          </a:p>
          <a:p>
            <a:r>
              <a:rPr lang="ar-IQ" dirty="0"/>
              <a:t>(تربية رياضية ، تعلم حركي ، خماسي قدم، </a:t>
            </a:r>
            <a:r>
              <a:rPr lang="ar-IQ" dirty="0" err="1"/>
              <a:t>بايوميكانيك</a:t>
            </a:r>
            <a:r>
              <a:rPr lang="ar-IQ" dirty="0"/>
              <a:t> ، اختبارات)</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449</Words>
  <Application>Microsoft Office PowerPoint</Application>
  <PresentationFormat>عرض على الشاشة (3:4)‏</PresentationFormat>
  <Paragraphs>51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  عنوان البحث والصفحات البحثية الأولى المبحث الأول :عنوان البحث </vt:lpstr>
      <vt:lpstr>الشريحة 2</vt:lpstr>
      <vt:lpstr>الشريحة 3</vt:lpstr>
      <vt:lpstr>الشريحة 4</vt:lpstr>
      <vt:lpstr>الشريحة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البحث والصفحات البحثية الأولى المبحث الأول :عنوان البحث</dc:title>
  <dc:creator>KING</dc:creator>
  <cp:lastModifiedBy>KING</cp:lastModifiedBy>
  <cp:revision>2</cp:revision>
  <dcterms:created xsi:type="dcterms:W3CDTF">2018-12-08T19:10:59Z</dcterms:created>
  <dcterms:modified xsi:type="dcterms:W3CDTF">2018-12-08T19:23:41Z</dcterms:modified>
</cp:coreProperties>
</file>